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6"/>
  </p:notesMasterIdLst>
  <p:sldIdLst>
    <p:sldId id="2023" r:id="rId2"/>
    <p:sldId id="2020" r:id="rId3"/>
    <p:sldId id="2017" r:id="rId4"/>
    <p:sldId id="2022" r:id="rId5"/>
  </p:sldIdLst>
  <p:sldSz cx="12239625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3838"/>
    <a:srgbClr val="366091"/>
    <a:srgbClr val="01B0F1"/>
    <a:srgbClr val="00AF50"/>
    <a:srgbClr val="1483C5"/>
    <a:srgbClr val="ADD9BB"/>
    <a:srgbClr val="ADDBBB"/>
    <a:srgbClr val="EBEBEB"/>
    <a:srgbClr val="F5F6F8"/>
    <a:srgbClr val="F3F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12"/>
    <p:restoredTop sz="94674"/>
  </p:normalViewPr>
  <p:slideViewPr>
    <p:cSldViewPr snapToGrid="0" snapToObjects="1">
      <p:cViewPr varScale="1">
        <p:scale>
          <a:sx n="82" d="100"/>
          <a:sy n="82" d="100"/>
        </p:scale>
        <p:origin x="9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661868044213165"/>
          <c:y val="7.5223314165836982E-2"/>
          <c:w val="0.63008492548840855"/>
          <c:h val="0.728465912854032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01B0F1"/>
            </a:solidFill>
            <a:ln w="47625">
              <a:solidFill>
                <a:schemeClr val="bg1"/>
              </a:solidFill>
            </a:ln>
            <a:effectLst>
              <a:glow rad="38100">
                <a:schemeClr val="bg1">
                  <a:lumMod val="85000"/>
                  <a:alpha val="68000"/>
                </a:schemeClr>
              </a:glo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областной бюджет</c:v>
                </c:pt>
                <c:pt idx="1">
                  <c:v>федеральный бюджет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409.5</c:v>
                </c:pt>
                <c:pt idx="1">
                  <c:v>122.6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64-4121-86E6-2D3C391AF94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AF50"/>
            </a:solidFill>
            <a:ln w="41275">
              <a:solidFill>
                <a:schemeClr val="bg1"/>
              </a:solidFill>
            </a:ln>
            <a:effectLst>
              <a:glow rad="38100">
                <a:schemeClr val="bg1">
                  <a:lumMod val="85000"/>
                  <a:alpha val="68000"/>
                </a:schemeClr>
              </a:glo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00AF50"/>
              </a:solidFill>
              <a:ln w="41275">
                <a:solidFill>
                  <a:schemeClr val="bg1"/>
                </a:solidFill>
              </a:ln>
              <a:effectLst>
                <a:glow rad="38100">
                  <a:schemeClr val="bg1">
                    <a:lumMod val="85000"/>
                    <a:alpha val="68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0-EDB4-4CA1-805E-7277BBF5B710}"/>
              </c:ext>
            </c:extLst>
          </c:dPt>
          <c:dPt>
            <c:idx val="1"/>
            <c:invertIfNegative val="0"/>
            <c:bubble3D val="0"/>
            <c:spPr>
              <a:solidFill>
                <a:srgbClr val="00AF50"/>
              </a:solidFill>
              <a:ln w="41275">
                <a:solidFill>
                  <a:schemeClr val="bg1"/>
                </a:solidFill>
              </a:ln>
              <a:effectLst>
                <a:glow rad="38100">
                  <a:schemeClr val="bg1">
                    <a:lumMod val="85000"/>
                    <a:alpha val="68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1-EDB4-4CA1-805E-7277BBF5B7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областной бюджет</c:v>
                </c:pt>
                <c:pt idx="1">
                  <c:v>федеральный бюджет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412.9</c:v>
                </c:pt>
                <c:pt idx="1">
                  <c:v>122.9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64-4121-86E6-2D3C391AF94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76"/>
        <c:overlap val="-15"/>
        <c:axId val="1132845264"/>
        <c:axId val="1198708432"/>
      </c:barChart>
      <c:catAx>
        <c:axId val="1132845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endParaRPr lang="ru-RU"/>
          </a:p>
        </c:txPr>
        <c:crossAx val="1198708432"/>
        <c:crosses val="autoZero"/>
        <c:auto val="1"/>
        <c:lblAlgn val="ctr"/>
        <c:lblOffset val="100"/>
        <c:noMultiLvlLbl val="0"/>
      </c:catAx>
      <c:valAx>
        <c:axId val="1198708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endParaRPr lang="ru-RU"/>
          </a:p>
        </c:txPr>
        <c:crossAx val="1132845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7320478975956239"/>
          <c:y val="8.6363580069752532E-2"/>
          <c:w val="0.12679521024043758"/>
          <c:h val="0.675233437274686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300" baseline="0">
          <a:solidFill>
            <a:schemeClr val="tx1"/>
          </a:solidFill>
          <a:latin typeface="Calibri Light" panose="020F0302020204030204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661868044213165"/>
          <c:y val="7.5223314165836982E-2"/>
          <c:w val="0.63008492548840855"/>
          <c:h val="0.728465912854032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01B0F1"/>
            </a:solidFill>
            <a:ln w="47625">
              <a:solidFill>
                <a:schemeClr val="bg1"/>
              </a:solidFill>
            </a:ln>
            <a:effectLst>
              <a:glow rad="38100">
                <a:schemeClr val="bg1">
                  <a:lumMod val="85000"/>
                  <a:alpha val="68000"/>
                </a:schemeClr>
              </a:glo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54,6%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0E0-4D8E-92C7-B243C736EE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областной бюджет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0.54600000000000004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9E-45E5-A87F-C8343673DEE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AF50"/>
            </a:solidFill>
            <a:ln w="41275">
              <a:solidFill>
                <a:schemeClr val="bg1"/>
              </a:solidFill>
            </a:ln>
            <a:effectLst>
              <a:glow rad="38100">
                <a:schemeClr val="bg1">
                  <a:lumMod val="85000"/>
                  <a:alpha val="68000"/>
                </a:schemeClr>
              </a:glo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89E-45E5-A87F-C8343673DEE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областной бюджет</c:v>
                </c:pt>
              </c:strCache>
            </c:strRef>
          </c:cat>
          <c:val>
            <c:numRef>
              <c:f>Лист1!$C$2</c:f>
              <c:numCache>
                <c:formatCode>0%</c:formatCode>
                <c:ptCount val="1"/>
                <c:pt idx="0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89E-45E5-A87F-C8343673DEE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76"/>
        <c:overlap val="-15"/>
        <c:axId val="1132845264"/>
        <c:axId val="1198708432"/>
      </c:barChart>
      <c:catAx>
        <c:axId val="11328452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98708432"/>
        <c:crosses val="autoZero"/>
        <c:auto val="1"/>
        <c:lblAlgn val="ctr"/>
        <c:lblOffset val="100"/>
        <c:noMultiLvlLbl val="0"/>
      </c:catAx>
      <c:valAx>
        <c:axId val="1198708432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spPr>
          <a:noFill/>
          <a:ln>
            <a:solidFill>
              <a:schemeClr val="bg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endParaRPr lang="ru-RU"/>
          </a:p>
        </c:txPr>
        <c:crossAx val="1132845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0349164306195107"/>
          <c:y val="0.11805421084256777"/>
          <c:w val="9.5066125190031076E-2"/>
          <c:h val="0.630866303477710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300" baseline="0">
          <a:solidFill>
            <a:schemeClr val="tx1"/>
          </a:solidFill>
          <a:latin typeface="Calibri Light" panose="020F0302020204030204" pitchFamily="34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398278601977371E-2"/>
          <c:y val="9.9313046732993696E-2"/>
          <c:w val="0.63008492548840855"/>
          <c:h val="0.728465912854032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01B0F1"/>
            </a:solidFill>
            <a:ln w="47625">
              <a:solidFill>
                <a:schemeClr val="bg1"/>
              </a:solidFill>
            </a:ln>
            <a:effectLst>
              <a:glow rad="38100">
                <a:schemeClr val="bg1">
                  <a:lumMod val="85000"/>
                  <a:alpha val="68000"/>
                </a:schemeClr>
              </a:glo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99,2%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092694500699415E-2"/>
                      <c:h val="0.113643002520879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CC2-4084-9AAF-05DD3D80AD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областной бюджет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0.99199999999999999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C2-4084-9AAF-05DD3D80ADC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AF50"/>
            </a:solidFill>
            <a:ln w="41275">
              <a:solidFill>
                <a:schemeClr val="bg1"/>
              </a:solidFill>
            </a:ln>
            <a:effectLst>
              <a:glow rad="38100">
                <a:schemeClr val="bg1">
                  <a:lumMod val="85000"/>
                  <a:alpha val="68000"/>
                </a:schemeClr>
              </a:glo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CC2-4084-9AAF-05DD3D80ADC1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99,2%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CC2-4084-9AAF-05DD3D80AD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областной бюджет</c:v>
                </c:pt>
              </c:strCache>
            </c:strRef>
          </c:cat>
          <c:val>
            <c:numRef>
              <c:f>Лист1!$C$2</c:f>
              <c:numCache>
                <c:formatCode>0%</c:formatCode>
                <c:ptCount val="1"/>
                <c:pt idx="0">
                  <c:v>0.99199999999999999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C2-4084-9AAF-05DD3D80AD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76"/>
        <c:overlap val="-15"/>
        <c:axId val="1132845264"/>
        <c:axId val="1198708432"/>
      </c:barChart>
      <c:catAx>
        <c:axId val="11328452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98708432"/>
        <c:crosses val="autoZero"/>
        <c:auto val="1"/>
        <c:lblAlgn val="ctr"/>
        <c:lblOffset val="100"/>
        <c:noMultiLvlLbl val="0"/>
      </c:catAx>
      <c:valAx>
        <c:axId val="1198708432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spPr>
          <a:noFill/>
          <a:ln>
            <a:solidFill>
              <a:schemeClr val="bg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endParaRPr lang="ru-RU"/>
          </a:p>
        </c:txPr>
        <c:crossAx val="1132845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691369859661961"/>
          <c:y val="0.34675383763697043"/>
          <c:w val="9.5259724819738795E-2"/>
          <c:h val="0.247198284073666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300" baseline="0">
          <a:solidFill>
            <a:schemeClr val="tx1"/>
          </a:solidFill>
          <a:latin typeface="Calibri Light" panose="020F0302020204030204" pitchFamily="34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703642526389489E-2"/>
          <c:y val="6.39872025594881E-3"/>
          <c:w val="0.77041136137946176"/>
          <c:h val="0.7384248640467985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01B0F1"/>
            </a:solidFill>
            <a:ln w="47625">
              <a:solidFill>
                <a:schemeClr val="bg1"/>
              </a:solidFill>
            </a:ln>
            <a:effectLst>
              <a:glow rad="38100">
                <a:schemeClr val="bg1">
                  <a:lumMod val="85000"/>
                  <a:alpha val="68000"/>
                </a:schemeClr>
              </a:glo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ЗНАЧЕНИЕ ДОСТИГНУТО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0D-4052-A337-D3E9F2091CF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AF50"/>
            </a:solidFill>
            <a:ln w="41275">
              <a:solidFill>
                <a:schemeClr val="bg1"/>
              </a:solidFill>
            </a:ln>
            <a:effectLst>
              <a:glow rad="38100">
                <a:schemeClr val="bg1">
                  <a:lumMod val="85000"/>
                  <a:alpha val="68000"/>
                </a:schemeClr>
              </a:glo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40D-4052-A337-D3E9F2091CF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ЗНАЧЕНИЕ ДОСТИГНУТО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0D-4052-A337-D3E9F2091CF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76"/>
        <c:overlap val="-15"/>
        <c:axId val="1132845264"/>
        <c:axId val="1198708432"/>
      </c:barChart>
      <c:catAx>
        <c:axId val="11328452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98708432"/>
        <c:crosses val="autoZero"/>
        <c:auto val="1"/>
        <c:lblAlgn val="ctr"/>
        <c:lblOffset val="100"/>
        <c:noMultiLvlLbl val="0"/>
      </c:catAx>
      <c:valAx>
        <c:axId val="1198708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endParaRPr lang="ru-RU"/>
          </a:p>
        </c:txPr>
        <c:crossAx val="1132845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588497259239435"/>
          <c:y val="0.19659832739334487"/>
          <c:w val="0.10832630304154502"/>
          <c:h val="0.432435865768022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300" baseline="0">
          <a:solidFill>
            <a:schemeClr val="tx1"/>
          </a:solidFill>
          <a:latin typeface="Calibri Light" panose="020F0302020204030204" pitchFamily="34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962571447350635E-2"/>
          <c:y val="4.4264380257468304E-3"/>
          <c:w val="0.63008492548840855"/>
          <c:h val="0.728465912854032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01B0F1"/>
            </a:solidFill>
            <a:ln w="47625">
              <a:solidFill>
                <a:schemeClr val="bg1"/>
              </a:solidFill>
            </a:ln>
            <a:effectLst>
              <a:glow rad="38100">
                <a:schemeClr val="bg1">
                  <a:lumMod val="85000"/>
                  <a:alpha val="68000"/>
                </a:schemeClr>
              </a:glo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100%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539-4E33-B390-A7079E85D2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областной бюджет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39-4E33-B390-A7079E85D24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AF50"/>
            </a:solidFill>
            <a:ln w="41275">
              <a:solidFill>
                <a:schemeClr val="bg1"/>
              </a:solidFill>
            </a:ln>
            <a:effectLst>
              <a:glow rad="38100">
                <a:schemeClr val="bg1">
                  <a:lumMod val="85000"/>
                  <a:alpha val="68000"/>
                </a:schemeClr>
              </a:glow>
            </a:effectLst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539-4E33-B390-A7079E85D24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областной бюджет</c:v>
                </c:pt>
              </c:strCache>
            </c:strRef>
          </c:cat>
          <c:val>
            <c:numRef>
              <c:f>Лист1!$C$2</c:f>
              <c:numCache>
                <c:formatCode>0%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539-4E33-B390-A7079E85D24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76"/>
        <c:overlap val="-15"/>
        <c:axId val="1132845264"/>
        <c:axId val="1198708432"/>
      </c:barChart>
      <c:catAx>
        <c:axId val="11328452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98708432"/>
        <c:crosses val="autoZero"/>
        <c:auto val="1"/>
        <c:lblAlgn val="ctr"/>
        <c:lblOffset val="100"/>
        <c:noMultiLvlLbl val="0"/>
      </c:catAx>
      <c:valAx>
        <c:axId val="1198708432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spPr>
          <a:noFill/>
          <a:ln>
            <a:solidFill>
              <a:schemeClr val="bg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pPr>
            <a:endParaRPr lang="ru-RU"/>
          </a:p>
        </c:txPr>
        <c:crossAx val="1132845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154960225978587"/>
          <c:y val="0.19754152213689766"/>
          <c:w val="9.5999489142459551E-2"/>
          <c:h val="0.389588204957930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300" baseline="0">
          <a:solidFill>
            <a:schemeClr val="tx1"/>
          </a:solidFill>
          <a:latin typeface="Calibri Light" panose="020F030202020403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082EF-BA8F-1D4E-82E9-CEC4553B62C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06450" y="1143000"/>
            <a:ext cx="5245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2D45D-5942-6A46-ADA1-0B5F8B01E5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06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09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617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926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234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543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851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160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468" algn="l" defTabSz="18286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2D45D-5942-6A46-ADA1-0B5F8B01E5F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7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2D45D-5942-6A46-ADA1-0B5F8B01E5F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319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9953" y="1178222"/>
            <a:ext cx="9179719" cy="2506427"/>
          </a:xfrm>
        </p:spPr>
        <p:txBody>
          <a:bodyPr anchor="b"/>
          <a:lstStyle>
            <a:lvl1pPr algn="ctr">
              <a:defRPr sz="602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9953" y="3781306"/>
            <a:ext cx="9179719" cy="1738167"/>
          </a:xfrm>
        </p:spPr>
        <p:txBody>
          <a:bodyPr/>
          <a:lstStyle>
            <a:lvl1pPr marL="0" indent="0" algn="ctr">
              <a:buNone/>
              <a:defRPr sz="2409"/>
            </a:lvl1pPr>
            <a:lvl2pPr marL="458983" indent="0" algn="ctr">
              <a:buNone/>
              <a:defRPr sz="2008"/>
            </a:lvl2pPr>
            <a:lvl3pPr marL="917966" indent="0" algn="ctr">
              <a:buNone/>
              <a:defRPr sz="1807"/>
            </a:lvl3pPr>
            <a:lvl4pPr marL="1376949" indent="0" algn="ctr">
              <a:buNone/>
              <a:defRPr sz="1606"/>
            </a:lvl4pPr>
            <a:lvl5pPr marL="1835932" indent="0" algn="ctr">
              <a:buNone/>
              <a:defRPr sz="1606"/>
            </a:lvl5pPr>
            <a:lvl6pPr marL="2294915" indent="0" algn="ctr">
              <a:buNone/>
              <a:defRPr sz="1606"/>
            </a:lvl6pPr>
            <a:lvl7pPr marL="2753898" indent="0" algn="ctr">
              <a:buNone/>
              <a:defRPr sz="1606"/>
            </a:lvl7pPr>
            <a:lvl8pPr marL="3212882" indent="0" algn="ctr">
              <a:buNone/>
              <a:defRPr sz="1606"/>
            </a:lvl8pPr>
            <a:lvl9pPr marL="3671865" indent="0" algn="ctr">
              <a:buNone/>
              <a:defRPr sz="1606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136D5-D654-D24E-A672-F046D980ACFC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32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994D-0C2E-054B-B81B-537B2F34D486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91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58982" y="383297"/>
            <a:ext cx="2639169" cy="610108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1474" y="383297"/>
            <a:ext cx="7764512" cy="6101085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7999-807F-514F-9C58-CCA0BF735DC9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796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386B-C8DA-A64B-8B9C-FD28215BAE07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11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99" y="1794830"/>
            <a:ext cx="10556677" cy="2994714"/>
          </a:xfrm>
        </p:spPr>
        <p:txBody>
          <a:bodyPr anchor="b"/>
          <a:lstStyle>
            <a:lvl1pPr>
              <a:defRPr sz="6023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099" y="4817875"/>
            <a:ext cx="10556677" cy="1574849"/>
          </a:xfrm>
        </p:spPr>
        <p:txBody>
          <a:bodyPr/>
          <a:lstStyle>
            <a:lvl1pPr marL="0" indent="0">
              <a:buNone/>
              <a:defRPr sz="2409">
                <a:solidFill>
                  <a:schemeClr val="tx1">
                    <a:tint val="75000"/>
                  </a:schemeClr>
                </a:solidFill>
              </a:defRPr>
            </a:lvl1pPr>
            <a:lvl2pPr marL="458983" indent="0">
              <a:buNone/>
              <a:defRPr sz="2008">
                <a:solidFill>
                  <a:schemeClr val="tx1">
                    <a:tint val="75000"/>
                  </a:schemeClr>
                </a:solidFill>
              </a:defRPr>
            </a:lvl2pPr>
            <a:lvl3pPr marL="917966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3pPr>
            <a:lvl4pPr marL="1376949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4pPr>
            <a:lvl5pPr marL="183593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5pPr>
            <a:lvl6pPr marL="229491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6pPr>
            <a:lvl7pPr marL="2753898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7pPr>
            <a:lvl8pPr marL="3212882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8pPr>
            <a:lvl9pPr marL="3671865" indent="0">
              <a:buNone/>
              <a:defRPr sz="16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3F2B-851B-E642-8031-1AFDAC0D5D8F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06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1474" y="1916484"/>
            <a:ext cx="5201841" cy="4567898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310" y="1916484"/>
            <a:ext cx="5201841" cy="4567898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110B-14BA-2648-9C85-9ACAEDAB5D5C}" type="datetime1">
              <a:rPr lang="ru-RU" smtClean="0"/>
              <a:t>17.02.2026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27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8" y="383297"/>
            <a:ext cx="10556677" cy="13915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069" y="1764832"/>
            <a:ext cx="5177935" cy="864917"/>
          </a:xfrm>
        </p:spPr>
        <p:txBody>
          <a:bodyPr anchor="b"/>
          <a:lstStyle>
            <a:lvl1pPr marL="0" indent="0">
              <a:buNone/>
              <a:defRPr sz="2409" b="1"/>
            </a:lvl1pPr>
            <a:lvl2pPr marL="458983" indent="0">
              <a:buNone/>
              <a:defRPr sz="2008" b="1"/>
            </a:lvl2pPr>
            <a:lvl3pPr marL="917966" indent="0">
              <a:buNone/>
              <a:defRPr sz="1807" b="1"/>
            </a:lvl3pPr>
            <a:lvl4pPr marL="1376949" indent="0">
              <a:buNone/>
              <a:defRPr sz="1606" b="1"/>
            </a:lvl4pPr>
            <a:lvl5pPr marL="1835932" indent="0">
              <a:buNone/>
              <a:defRPr sz="1606" b="1"/>
            </a:lvl5pPr>
            <a:lvl6pPr marL="2294915" indent="0">
              <a:buNone/>
              <a:defRPr sz="1606" b="1"/>
            </a:lvl6pPr>
            <a:lvl7pPr marL="2753898" indent="0">
              <a:buNone/>
              <a:defRPr sz="1606" b="1"/>
            </a:lvl7pPr>
            <a:lvl8pPr marL="3212882" indent="0">
              <a:buNone/>
              <a:defRPr sz="1606" b="1"/>
            </a:lvl8pPr>
            <a:lvl9pPr marL="3671865" indent="0">
              <a:buNone/>
              <a:defRPr sz="1606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3069" y="2629749"/>
            <a:ext cx="5177935" cy="386796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310" y="1764832"/>
            <a:ext cx="5203435" cy="864917"/>
          </a:xfrm>
        </p:spPr>
        <p:txBody>
          <a:bodyPr anchor="b"/>
          <a:lstStyle>
            <a:lvl1pPr marL="0" indent="0">
              <a:buNone/>
              <a:defRPr sz="2409" b="1"/>
            </a:lvl1pPr>
            <a:lvl2pPr marL="458983" indent="0">
              <a:buNone/>
              <a:defRPr sz="2008" b="1"/>
            </a:lvl2pPr>
            <a:lvl3pPr marL="917966" indent="0">
              <a:buNone/>
              <a:defRPr sz="1807" b="1"/>
            </a:lvl3pPr>
            <a:lvl4pPr marL="1376949" indent="0">
              <a:buNone/>
              <a:defRPr sz="1606" b="1"/>
            </a:lvl4pPr>
            <a:lvl5pPr marL="1835932" indent="0">
              <a:buNone/>
              <a:defRPr sz="1606" b="1"/>
            </a:lvl5pPr>
            <a:lvl6pPr marL="2294915" indent="0">
              <a:buNone/>
              <a:defRPr sz="1606" b="1"/>
            </a:lvl6pPr>
            <a:lvl7pPr marL="2753898" indent="0">
              <a:buNone/>
              <a:defRPr sz="1606" b="1"/>
            </a:lvl7pPr>
            <a:lvl8pPr marL="3212882" indent="0">
              <a:buNone/>
              <a:defRPr sz="1606" b="1"/>
            </a:lvl8pPr>
            <a:lvl9pPr marL="3671865" indent="0">
              <a:buNone/>
              <a:defRPr sz="1606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310" y="2629749"/>
            <a:ext cx="5203435" cy="386796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1A2F9-A925-7C41-A2F8-8CEFE8397EEF}" type="datetime1">
              <a:rPr lang="ru-RU" smtClean="0"/>
              <a:t>17.02.2026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19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610CD-251B-8D4E-80EC-8EE557DEB270}" type="datetime1">
              <a:rPr lang="ru-RU" smtClean="0"/>
              <a:t>17.02.2026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1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A2EDD-EB01-004F-A77D-A44AD5F7C663}" type="datetime1">
              <a:rPr lang="ru-RU" smtClean="0"/>
              <a:t>17.02.2026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61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479954"/>
            <a:ext cx="3947597" cy="1679840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3435" y="1036569"/>
            <a:ext cx="6196310" cy="5116178"/>
          </a:xfrm>
        </p:spPr>
        <p:txBody>
          <a:bodyPr/>
          <a:lstStyle>
            <a:lvl1pPr>
              <a:defRPr sz="3212"/>
            </a:lvl1pPr>
            <a:lvl2pPr>
              <a:defRPr sz="2811"/>
            </a:lvl2pPr>
            <a:lvl3pPr>
              <a:defRPr sz="2409"/>
            </a:lvl3pPr>
            <a:lvl4pPr>
              <a:defRPr sz="2008"/>
            </a:lvl4pPr>
            <a:lvl5pPr>
              <a:defRPr sz="2008"/>
            </a:lvl5pPr>
            <a:lvl6pPr>
              <a:defRPr sz="2008"/>
            </a:lvl6pPr>
            <a:lvl7pPr>
              <a:defRPr sz="2008"/>
            </a:lvl7pPr>
            <a:lvl8pPr>
              <a:defRPr sz="2008"/>
            </a:lvl8pPr>
            <a:lvl9pPr>
              <a:defRPr sz="2008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2159794"/>
            <a:ext cx="3947597" cy="4001285"/>
          </a:xfrm>
        </p:spPr>
        <p:txBody>
          <a:bodyPr/>
          <a:lstStyle>
            <a:lvl1pPr marL="0" indent="0">
              <a:buNone/>
              <a:defRPr sz="1606"/>
            </a:lvl1pPr>
            <a:lvl2pPr marL="458983" indent="0">
              <a:buNone/>
              <a:defRPr sz="1405"/>
            </a:lvl2pPr>
            <a:lvl3pPr marL="917966" indent="0">
              <a:buNone/>
              <a:defRPr sz="1205"/>
            </a:lvl3pPr>
            <a:lvl4pPr marL="1376949" indent="0">
              <a:buNone/>
              <a:defRPr sz="1004"/>
            </a:lvl4pPr>
            <a:lvl5pPr marL="1835932" indent="0">
              <a:buNone/>
              <a:defRPr sz="1004"/>
            </a:lvl5pPr>
            <a:lvl6pPr marL="2294915" indent="0">
              <a:buNone/>
              <a:defRPr sz="1004"/>
            </a:lvl6pPr>
            <a:lvl7pPr marL="2753898" indent="0">
              <a:buNone/>
              <a:defRPr sz="1004"/>
            </a:lvl7pPr>
            <a:lvl8pPr marL="3212882" indent="0">
              <a:buNone/>
              <a:defRPr sz="1004"/>
            </a:lvl8pPr>
            <a:lvl9pPr marL="3671865" indent="0">
              <a:buNone/>
              <a:defRPr sz="1004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B937-F672-974A-A4F0-0DDE3DA5A3A9}" type="datetime1">
              <a:rPr lang="ru-RU" smtClean="0"/>
              <a:t>17.02.2026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50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69" y="479954"/>
            <a:ext cx="3947597" cy="1679840"/>
          </a:xfrm>
        </p:spPr>
        <p:txBody>
          <a:bodyPr anchor="b"/>
          <a:lstStyle>
            <a:lvl1pPr>
              <a:defRPr sz="321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03435" y="1036569"/>
            <a:ext cx="6196310" cy="5116178"/>
          </a:xfrm>
        </p:spPr>
        <p:txBody>
          <a:bodyPr anchor="t"/>
          <a:lstStyle>
            <a:lvl1pPr marL="0" indent="0">
              <a:buNone/>
              <a:defRPr sz="3212"/>
            </a:lvl1pPr>
            <a:lvl2pPr marL="458983" indent="0">
              <a:buNone/>
              <a:defRPr sz="2811"/>
            </a:lvl2pPr>
            <a:lvl3pPr marL="917966" indent="0">
              <a:buNone/>
              <a:defRPr sz="2409"/>
            </a:lvl3pPr>
            <a:lvl4pPr marL="1376949" indent="0">
              <a:buNone/>
              <a:defRPr sz="2008"/>
            </a:lvl4pPr>
            <a:lvl5pPr marL="1835932" indent="0">
              <a:buNone/>
              <a:defRPr sz="2008"/>
            </a:lvl5pPr>
            <a:lvl6pPr marL="2294915" indent="0">
              <a:buNone/>
              <a:defRPr sz="2008"/>
            </a:lvl6pPr>
            <a:lvl7pPr marL="2753898" indent="0">
              <a:buNone/>
              <a:defRPr sz="2008"/>
            </a:lvl7pPr>
            <a:lvl8pPr marL="3212882" indent="0">
              <a:buNone/>
              <a:defRPr sz="2008"/>
            </a:lvl8pPr>
            <a:lvl9pPr marL="3671865" indent="0">
              <a:buNone/>
              <a:defRPr sz="2008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069" y="2159794"/>
            <a:ext cx="3947597" cy="4001285"/>
          </a:xfrm>
        </p:spPr>
        <p:txBody>
          <a:bodyPr/>
          <a:lstStyle>
            <a:lvl1pPr marL="0" indent="0">
              <a:buNone/>
              <a:defRPr sz="1606"/>
            </a:lvl1pPr>
            <a:lvl2pPr marL="458983" indent="0">
              <a:buNone/>
              <a:defRPr sz="1405"/>
            </a:lvl2pPr>
            <a:lvl3pPr marL="917966" indent="0">
              <a:buNone/>
              <a:defRPr sz="1205"/>
            </a:lvl3pPr>
            <a:lvl4pPr marL="1376949" indent="0">
              <a:buNone/>
              <a:defRPr sz="1004"/>
            </a:lvl4pPr>
            <a:lvl5pPr marL="1835932" indent="0">
              <a:buNone/>
              <a:defRPr sz="1004"/>
            </a:lvl5pPr>
            <a:lvl6pPr marL="2294915" indent="0">
              <a:buNone/>
              <a:defRPr sz="1004"/>
            </a:lvl6pPr>
            <a:lvl7pPr marL="2753898" indent="0">
              <a:buNone/>
              <a:defRPr sz="1004"/>
            </a:lvl7pPr>
            <a:lvl8pPr marL="3212882" indent="0">
              <a:buNone/>
              <a:defRPr sz="1004"/>
            </a:lvl8pPr>
            <a:lvl9pPr marL="3671865" indent="0">
              <a:buNone/>
              <a:defRPr sz="1004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D22D-5E39-8F4C-B7FD-D0F9E543B3CD}" type="datetime1">
              <a:rPr lang="ru-RU" smtClean="0"/>
              <a:t>17.02.2026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98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1474" y="383297"/>
            <a:ext cx="1055667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474" y="1916484"/>
            <a:ext cx="1055667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474" y="6672697"/>
            <a:ext cx="275391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D3140-0CDD-0A42-841C-3D3BA030B895}" type="datetime1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54376" y="6672697"/>
            <a:ext cx="4130873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4235" y="6672697"/>
            <a:ext cx="275391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A689C-0428-2041-A422-96CC7CA879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20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7966" rtl="0" eaLnBrk="1" latinLnBrk="0" hangingPunct="1">
        <a:lnSpc>
          <a:spcPct val="90000"/>
        </a:lnSpc>
        <a:spcBef>
          <a:spcPct val="0"/>
        </a:spcBef>
        <a:buNone/>
        <a:defRPr sz="44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9492" indent="-229492" algn="l" defTabSz="917966" rtl="0" eaLnBrk="1" latinLnBrk="0" hangingPunct="1">
        <a:lnSpc>
          <a:spcPct val="90000"/>
        </a:lnSpc>
        <a:spcBef>
          <a:spcPts val="1004"/>
        </a:spcBef>
        <a:buFont typeface="Arial" panose="020B0604020202020204" pitchFamily="34" charset="0"/>
        <a:buChar char="•"/>
        <a:defRPr sz="2811" kern="1200">
          <a:solidFill>
            <a:schemeClr val="tx1"/>
          </a:solidFill>
          <a:latin typeface="+mn-lt"/>
          <a:ea typeface="+mn-ea"/>
          <a:cs typeface="+mn-cs"/>
        </a:defRPr>
      </a:lvl1pPr>
      <a:lvl2pPr marL="688475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409" kern="1200">
          <a:solidFill>
            <a:schemeClr val="tx1"/>
          </a:solidFill>
          <a:latin typeface="+mn-lt"/>
          <a:ea typeface="+mn-ea"/>
          <a:cs typeface="+mn-cs"/>
        </a:defRPr>
      </a:lvl2pPr>
      <a:lvl3pPr marL="1147458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2008" kern="1200">
          <a:solidFill>
            <a:schemeClr val="tx1"/>
          </a:solidFill>
          <a:latin typeface="+mn-lt"/>
          <a:ea typeface="+mn-ea"/>
          <a:cs typeface="+mn-cs"/>
        </a:defRPr>
      </a:lvl3pPr>
      <a:lvl4pPr marL="1606441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2065424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524407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983390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442373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901356" indent="-229492" algn="l" defTabSz="917966" rtl="0" eaLnBrk="1" latinLnBrk="0" hangingPunct="1">
        <a:lnSpc>
          <a:spcPct val="90000"/>
        </a:lnSpc>
        <a:spcBef>
          <a:spcPts val="502"/>
        </a:spcBef>
        <a:buFont typeface="Arial" panose="020B0604020202020204" pitchFamily="34" charset="0"/>
        <a:buChar char="•"/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917966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hart" Target="../charts/chart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1162" y="-7656"/>
            <a:ext cx="12250787" cy="1141164"/>
          </a:xfrm>
          <a:prstGeom prst="rect">
            <a:avLst/>
          </a:prstGeom>
          <a:solidFill>
            <a:srgbClr val="366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359327" y="536831"/>
            <a:ext cx="47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cap="none" spc="0" dirty="0" smtClean="0">
                <a:ln w="0"/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«Развитие юстиции»</a:t>
            </a:r>
            <a:endParaRPr lang="ru-RU" sz="2800" b="1" cap="none" spc="0" dirty="0">
              <a:ln w="0"/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214834" y="1398989"/>
            <a:ext cx="4102751" cy="597371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cs typeface="Times New Roman" panose="02020603050405020304" pitchFamily="18" charset="0"/>
              </a:rPr>
              <a:t>Куратор – </a:t>
            </a:r>
            <a:r>
              <a:rPr lang="ru-RU" sz="1400" b="1" dirty="0" err="1" smtClean="0">
                <a:cs typeface="Times New Roman" panose="02020603050405020304" pitchFamily="18" charset="0"/>
              </a:rPr>
              <a:t>Лучинин</a:t>
            </a:r>
            <a:r>
              <a:rPr lang="ru-RU" sz="1400" b="1" dirty="0" smtClean="0">
                <a:cs typeface="Times New Roman" panose="02020603050405020304" pitchFamily="18" charset="0"/>
              </a:rPr>
              <a:t> Андрей Николаевич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cs typeface="Times New Roman" panose="02020603050405020304" pitchFamily="18" charset="0"/>
              </a:rPr>
              <a:t>в</a:t>
            </a:r>
            <a:r>
              <a:rPr lang="ru-RU" sz="1400" b="1" dirty="0" smtClean="0">
                <a:cs typeface="Times New Roman" panose="02020603050405020304" pitchFamily="18" charset="0"/>
              </a:rPr>
              <a:t>ице-губернатор Кировской области</a:t>
            </a:r>
            <a:endParaRPr lang="ru-RU" sz="1400" b="1" dirty="0"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62" y="-24935"/>
            <a:ext cx="4108538" cy="93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одзаголовок 4"/>
          <p:cNvSpPr txBox="1">
            <a:spLocks/>
          </p:cNvSpPr>
          <p:nvPr/>
        </p:nvSpPr>
        <p:spPr>
          <a:xfrm>
            <a:off x="6817013" y="1398989"/>
            <a:ext cx="5422612" cy="582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7966" rtl="0" eaLnBrk="1" latinLnBrk="0" hangingPunct="1">
              <a:lnSpc>
                <a:spcPct val="90000"/>
              </a:lnSpc>
              <a:spcBef>
                <a:spcPts val="1004"/>
              </a:spcBef>
              <a:buFont typeface="Arial" panose="020B0604020202020204" pitchFamily="34" charset="0"/>
              <a:buNone/>
              <a:defRPr sz="2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8983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2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7966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6949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5932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94915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53898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12882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71865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400" b="1" dirty="0" smtClean="0">
                <a:cs typeface="Times New Roman" panose="02020603050405020304" pitchFamily="18" charset="0"/>
              </a:rPr>
              <a:t>Ответственный исполнитель – Гордеева Ирина Вячеславовна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cs typeface="Times New Roman" panose="02020603050405020304" pitchFamily="18" charset="0"/>
              </a:rPr>
              <a:t>м</a:t>
            </a:r>
            <a:r>
              <a:rPr lang="ru-RU" sz="1400" b="1" dirty="0" smtClean="0">
                <a:cs typeface="Times New Roman" panose="02020603050405020304" pitchFamily="18" charset="0"/>
              </a:rPr>
              <a:t>инистр юстиции Кировской области</a:t>
            </a:r>
            <a:endParaRPr lang="ru-RU" sz="1400" b="1" dirty="0">
              <a:cs typeface="Times New Roman" panose="02020603050405020304" pitchFamily="18" charset="0"/>
            </a:endParaRPr>
          </a:p>
        </p:txBody>
      </p:sp>
      <p:sp>
        <p:nvSpPr>
          <p:cNvPr id="12" name="Подзаголовок 4"/>
          <p:cNvSpPr txBox="1">
            <a:spLocks/>
          </p:cNvSpPr>
          <p:nvPr/>
        </p:nvSpPr>
        <p:spPr>
          <a:xfrm>
            <a:off x="485308" y="2610079"/>
            <a:ext cx="4932045" cy="716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7966" rtl="0" eaLnBrk="1" latinLnBrk="0" hangingPunct="1">
              <a:lnSpc>
                <a:spcPct val="90000"/>
              </a:lnSpc>
              <a:spcBef>
                <a:spcPts val="1004"/>
              </a:spcBef>
              <a:buFont typeface="Arial" panose="020B0604020202020204" pitchFamily="34" charset="0"/>
              <a:buNone/>
              <a:defRPr sz="2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8983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2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7966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6949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5932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94915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53898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12882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71865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700" dirty="0">
                <a:cs typeface="Times New Roman" panose="02020603050405020304" pitchFamily="18" charset="0"/>
              </a:rPr>
              <a:t>Обеспечение верховенства Конституции Российской Федерации и федеральных законов</a:t>
            </a: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51" r="1"/>
          <a:stretch/>
        </p:blipFill>
        <p:spPr bwMode="auto">
          <a:xfrm flipH="1">
            <a:off x="8718115" y="6425852"/>
            <a:ext cx="3521510" cy="847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Google Shape;492;p18">
            <a:extLst>
              <a:ext uri="{FF2B5EF4-FFF2-40B4-BE49-F238E27FC236}">
                <a16:creationId xmlns:a16="http://schemas.microsoft.com/office/drawing/2014/main" id="{BC500CB7-327C-094C-949B-97131B6946BA}"/>
              </a:ext>
            </a:extLst>
          </p:cNvPr>
          <p:cNvSpPr/>
          <p:nvPr/>
        </p:nvSpPr>
        <p:spPr>
          <a:xfrm>
            <a:off x="437751" y="4669633"/>
            <a:ext cx="2385253" cy="1999588"/>
          </a:xfrm>
          <a:prstGeom prst="roundRect">
            <a:avLst>
              <a:gd name="adj" fmla="val 4593"/>
            </a:avLst>
          </a:prstGeom>
          <a:solidFill>
            <a:schemeClr val="bg1"/>
          </a:solidFill>
          <a:ln w="25400" cap="flat" cmpd="sng">
            <a:solidFill>
              <a:srgbClr val="36609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r>
              <a:rPr lang="ru-RU" sz="1400" dirty="0" smtClean="0">
                <a:cs typeface="Times New Roman" panose="02020603050405020304" pitchFamily="18" charset="0"/>
              </a:rPr>
              <a:t>Уровень компенсации </a:t>
            </a:r>
            <a:r>
              <a:rPr lang="ru-RU" sz="1400" dirty="0">
                <a:cs typeface="Times New Roman" panose="02020603050405020304" pitchFamily="18" charset="0"/>
              </a:rPr>
              <a:t>расходов адвокатам, </a:t>
            </a:r>
            <a:r>
              <a:rPr lang="ru-RU" sz="1400" dirty="0" smtClean="0">
                <a:cs typeface="Times New Roman" panose="02020603050405020304" pitchFamily="18" charset="0"/>
              </a:rPr>
              <a:t>оказывающим бесплатную </a:t>
            </a:r>
            <a:r>
              <a:rPr lang="ru-RU" sz="1400" dirty="0">
                <a:cs typeface="Times New Roman" panose="02020603050405020304" pitchFamily="18" charset="0"/>
              </a:rPr>
              <a:t>юридическую помощь отдельным категориям граждан РФ на территории Кировской </a:t>
            </a:r>
            <a:r>
              <a:rPr lang="ru-RU" sz="1400" dirty="0" smtClean="0">
                <a:cs typeface="Times New Roman" panose="02020603050405020304" pitchFamily="18" charset="0"/>
              </a:rPr>
              <a:t>области</a:t>
            </a:r>
            <a:endParaRPr lang="ru-RU" sz="1400" dirty="0">
              <a:cs typeface="Times New Roman" panose="02020603050405020304" pitchFamily="18" charset="0"/>
            </a:endParaRPr>
          </a:p>
          <a:p>
            <a:pPr lvl="0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Google Shape;492;p18">
            <a:extLst>
              <a:ext uri="{FF2B5EF4-FFF2-40B4-BE49-F238E27FC236}">
                <a16:creationId xmlns:a16="http://schemas.microsoft.com/office/drawing/2014/main" id="{BC500CB7-327C-094C-949B-97131B6946BA}"/>
              </a:ext>
            </a:extLst>
          </p:cNvPr>
          <p:cNvSpPr/>
          <p:nvPr/>
        </p:nvSpPr>
        <p:spPr>
          <a:xfrm>
            <a:off x="3273435" y="4669633"/>
            <a:ext cx="2337390" cy="1999588"/>
          </a:xfrm>
          <a:prstGeom prst="roundRect">
            <a:avLst>
              <a:gd name="adj" fmla="val 4593"/>
            </a:avLst>
          </a:prstGeom>
          <a:solidFill>
            <a:schemeClr val="bg1"/>
          </a:solidFill>
          <a:ln w="25400" cap="flat" cmpd="sng">
            <a:solidFill>
              <a:srgbClr val="36609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lvl="0"/>
            <a:r>
              <a:rPr lang="ru-RU" sz="1400" dirty="0">
                <a:cs typeface="Times New Roman" panose="02020603050405020304" pitchFamily="18" charset="0"/>
              </a:rPr>
              <a:t>Доля судебных актов, опубликованных на официальных сайтах мировых судей Кировской области, от общего количества судебных актов, подлежащих </a:t>
            </a:r>
            <a:r>
              <a:rPr lang="ru-RU" sz="1400" dirty="0" smtClean="0">
                <a:cs typeface="Times New Roman" panose="02020603050405020304" pitchFamily="18" charset="0"/>
              </a:rPr>
              <a:t>опубликованию</a:t>
            </a:r>
            <a:endParaRPr lang="ru-RU" sz="1400" dirty="0">
              <a:cs typeface="Times New Roman" panose="02020603050405020304" pitchFamily="18" charset="0"/>
            </a:endParaRPr>
          </a:p>
        </p:txBody>
      </p:sp>
      <p:sp>
        <p:nvSpPr>
          <p:cNvPr id="20" name="Google Shape;492;p18">
            <a:extLst>
              <a:ext uri="{FF2B5EF4-FFF2-40B4-BE49-F238E27FC236}">
                <a16:creationId xmlns:a16="http://schemas.microsoft.com/office/drawing/2014/main" id="{BC500CB7-327C-094C-949B-97131B6946BA}"/>
              </a:ext>
            </a:extLst>
          </p:cNvPr>
          <p:cNvSpPr/>
          <p:nvPr/>
        </p:nvSpPr>
        <p:spPr>
          <a:xfrm>
            <a:off x="6057366" y="4669633"/>
            <a:ext cx="3082075" cy="1999588"/>
          </a:xfrm>
          <a:prstGeom prst="roundRect">
            <a:avLst>
              <a:gd name="adj" fmla="val 4593"/>
            </a:avLst>
          </a:prstGeom>
          <a:solidFill>
            <a:schemeClr val="bg1"/>
          </a:solidFill>
          <a:ln w="25400" cap="flat" cmpd="sng">
            <a:solidFill>
              <a:srgbClr val="36609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lvl="0"/>
            <a:r>
              <a:rPr lang="ru-RU" sz="1400" dirty="0">
                <a:cs typeface="Times New Roman" panose="02020603050405020304" pitchFamily="18" charset="0"/>
              </a:rPr>
              <a:t>Доля граждан, использующих механизм получения государственных услуг </a:t>
            </a:r>
            <a:r>
              <a:rPr lang="ru-RU" sz="1400" dirty="0" smtClean="0">
                <a:cs typeface="Times New Roman" panose="02020603050405020304" pitchFamily="18" charset="0"/>
              </a:rPr>
              <a:t>  в </a:t>
            </a:r>
            <a:r>
              <a:rPr lang="ru-RU" sz="1400" dirty="0">
                <a:cs typeface="Times New Roman" panose="02020603050405020304" pitchFamily="18" charset="0"/>
              </a:rPr>
              <a:t>сфере государственной регистрации актов гражданского состояния в электронной форме, в общем количестве граждан, обратившихся в органы ЗАГС за </a:t>
            </a:r>
            <a:r>
              <a:rPr lang="ru-RU" sz="1400" dirty="0" smtClean="0">
                <a:cs typeface="Times New Roman" panose="02020603050405020304" pitchFamily="18" charset="0"/>
              </a:rPr>
              <a:t>получением государственных услуг</a:t>
            </a:r>
            <a:endParaRPr lang="ru-RU" sz="1400" dirty="0">
              <a:cs typeface="Times New Roman" panose="02020603050405020304" pitchFamily="18" charset="0"/>
            </a:endParaRPr>
          </a:p>
        </p:txBody>
      </p:sp>
      <p:sp>
        <p:nvSpPr>
          <p:cNvPr id="21" name="Google Shape;492;p18">
            <a:extLst>
              <a:ext uri="{FF2B5EF4-FFF2-40B4-BE49-F238E27FC236}">
                <a16:creationId xmlns:a16="http://schemas.microsoft.com/office/drawing/2014/main" id="{BC500CB7-327C-094C-949B-97131B6946BA}"/>
              </a:ext>
            </a:extLst>
          </p:cNvPr>
          <p:cNvSpPr/>
          <p:nvPr/>
        </p:nvSpPr>
        <p:spPr>
          <a:xfrm>
            <a:off x="9466506" y="4669633"/>
            <a:ext cx="2424773" cy="1999588"/>
          </a:xfrm>
          <a:prstGeom prst="roundRect">
            <a:avLst>
              <a:gd name="adj" fmla="val 4593"/>
            </a:avLst>
          </a:prstGeom>
          <a:solidFill>
            <a:schemeClr val="bg1">
              <a:alpha val="48000"/>
            </a:schemeClr>
          </a:solidFill>
          <a:ln w="25400" cap="flat" cmpd="sng">
            <a:solidFill>
              <a:srgbClr val="36609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t" anchorCtr="0">
            <a:noAutofit/>
          </a:bodyPr>
          <a:lstStyle/>
          <a:p>
            <a:pPr lvl="0"/>
            <a:r>
              <a:rPr lang="ru-RU" sz="1400" dirty="0" smtClean="0">
                <a:cs typeface="Times New Roman" panose="02020603050405020304" pitchFamily="18" charset="0"/>
              </a:rPr>
              <a:t>Укомплектованность </a:t>
            </a:r>
            <a:r>
              <a:rPr lang="ru-RU" sz="1400" dirty="0">
                <a:cs typeface="Times New Roman" panose="02020603050405020304" pitchFamily="18" charset="0"/>
              </a:rPr>
              <a:t>списков кандидатов в присяжные заседатели Кировской области для федеральных судов общей </a:t>
            </a:r>
            <a:r>
              <a:rPr lang="ru-RU" sz="1400" dirty="0" smtClean="0">
                <a:cs typeface="Times New Roman" panose="02020603050405020304" pitchFamily="18" charset="0"/>
              </a:rPr>
              <a:t>юрисдикции</a:t>
            </a:r>
            <a:endParaRPr lang="ru-RU" sz="1400" dirty="0">
              <a:cs typeface="Times New Roman" panose="02020603050405020304" pitchFamily="18" charset="0"/>
            </a:endParaRPr>
          </a:p>
          <a:p>
            <a:pPr lvl="0"/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1" name="Диаграмма 30"/>
          <p:cNvGraphicFramePr/>
          <p:nvPr>
            <p:extLst>
              <p:ext uri="{D42A27DB-BD31-4B8C-83A1-F6EECF244321}">
                <p14:modId xmlns:p14="http://schemas.microsoft.com/office/powerpoint/2010/main" val="4095420630"/>
              </p:ext>
            </p:extLst>
          </p:nvPr>
        </p:nvGraphicFramePr>
        <p:xfrm>
          <a:off x="5521595" y="2789938"/>
          <a:ext cx="6718030" cy="1835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" name="Овал 35"/>
          <p:cNvSpPr/>
          <p:nvPr/>
        </p:nvSpPr>
        <p:spPr>
          <a:xfrm>
            <a:off x="1937575" y="6377453"/>
            <a:ext cx="735063" cy="704707"/>
          </a:xfrm>
          <a:prstGeom prst="ellipse">
            <a:avLst/>
          </a:pr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>
              <a:lnSpc>
                <a:spcPct val="200000"/>
              </a:lnSpc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632000" y="6527206"/>
            <a:ext cx="146196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 smtClean="0">
                <a:ln w="0"/>
                <a:solidFill>
                  <a:schemeClr val="tx1"/>
                </a:solidFill>
                <a:cs typeface="Times New Roman" panose="02020603050405020304" pitchFamily="18" charset="0"/>
              </a:rPr>
              <a:t>100%</a:t>
            </a:r>
            <a:endParaRPr lang="ru-RU" sz="2000" b="1" cap="none" spc="0" dirty="0">
              <a:ln w="0"/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8271573" y="6379311"/>
            <a:ext cx="735063" cy="704707"/>
          </a:xfrm>
          <a:prstGeom prst="ellipse">
            <a:avLst/>
          </a:pr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>
              <a:lnSpc>
                <a:spcPct val="200000"/>
              </a:lnSpc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944509" y="6517565"/>
            <a:ext cx="146196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0"/>
                <a:solidFill>
                  <a:schemeClr val="tx1"/>
                </a:solidFill>
                <a:cs typeface="Times New Roman" panose="02020603050405020304" pitchFamily="18" charset="0"/>
              </a:rPr>
              <a:t>14</a:t>
            </a:r>
            <a:r>
              <a:rPr lang="ru-RU" sz="2000" b="1" cap="none" spc="0" dirty="0" smtClean="0">
                <a:ln w="0"/>
                <a:solidFill>
                  <a:schemeClr val="tx1"/>
                </a:solidFill>
                <a:cs typeface="Times New Roman" panose="02020603050405020304" pitchFamily="18" charset="0"/>
              </a:rPr>
              <a:t>%</a:t>
            </a:r>
            <a:endParaRPr lang="ru-RU" sz="2000" b="1" cap="none" spc="0" dirty="0">
              <a:ln w="0"/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10986116" y="6374907"/>
            <a:ext cx="735063" cy="704707"/>
          </a:xfrm>
          <a:prstGeom prst="ellipse">
            <a:avLst/>
          </a:pr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>
              <a:lnSpc>
                <a:spcPct val="200000"/>
              </a:lnSpc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638131" y="6517565"/>
            <a:ext cx="146196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 smtClean="0">
                <a:ln w="0"/>
                <a:solidFill>
                  <a:schemeClr val="tx1"/>
                </a:solidFill>
                <a:cs typeface="Times New Roman" panose="02020603050405020304" pitchFamily="18" charset="0"/>
              </a:rPr>
              <a:t>100%</a:t>
            </a:r>
            <a:endParaRPr lang="ru-RU" sz="2000" b="1" cap="none" spc="0" dirty="0">
              <a:ln w="0"/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4700826" y="6377452"/>
            <a:ext cx="735063" cy="704707"/>
          </a:xfrm>
          <a:prstGeom prst="ellipse">
            <a:avLst/>
          </a:pr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>
              <a:lnSpc>
                <a:spcPct val="200000"/>
              </a:lnSpc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376460" y="6534592"/>
            <a:ext cx="146196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0"/>
                <a:solidFill>
                  <a:schemeClr val="tx1"/>
                </a:solidFill>
                <a:cs typeface="Times New Roman" panose="02020603050405020304" pitchFamily="18" charset="0"/>
              </a:rPr>
              <a:t>90</a:t>
            </a:r>
            <a:r>
              <a:rPr lang="ru-RU" sz="2000" b="1" cap="none" spc="0" dirty="0" smtClean="0">
                <a:ln w="0"/>
                <a:solidFill>
                  <a:schemeClr val="tx1"/>
                </a:solidFill>
                <a:cs typeface="Times New Roman" panose="02020603050405020304" pitchFamily="18" charset="0"/>
              </a:rPr>
              <a:t>%</a:t>
            </a:r>
            <a:endParaRPr lang="ru-RU" sz="2000" b="1" cap="none" spc="0" dirty="0">
              <a:ln w="0"/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84" t="7375" r="801" b="7375"/>
          <a:stretch/>
        </p:blipFill>
        <p:spPr>
          <a:xfrm>
            <a:off x="5815669" y="1253949"/>
            <a:ext cx="914061" cy="852129"/>
          </a:xfrm>
          <a:prstGeom prst="ellipse">
            <a:avLst/>
          </a:prstGeom>
          <a:ln w="95250" cap="flat">
            <a:noFill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5" t="3412" r="24049" b="8588"/>
          <a:stretch/>
        </p:blipFill>
        <p:spPr>
          <a:xfrm>
            <a:off x="271538" y="1208832"/>
            <a:ext cx="890121" cy="904259"/>
          </a:xfrm>
          <a:prstGeom prst="ellipse">
            <a:avLst/>
          </a:prstGeom>
          <a:ln w="95250" cap="flat">
            <a:noFill/>
          </a:ln>
        </p:spPr>
      </p:pic>
      <p:sp>
        <p:nvSpPr>
          <p:cNvPr id="34" name="Подзаголовок 4"/>
          <p:cNvSpPr txBox="1">
            <a:spLocks/>
          </p:cNvSpPr>
          <p:nvPr/>
        </p:nvSpPr>
        <p:spPr>
          <a:xfrm>
            <a:off x="5546825" y="2245285"/>
            <a:ext cx="4932045" cy="716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7966" rtl="0" eaLnBrk="1" latinLnBrk="0" hangingPunct="1">
              <a:lnSpc>
                <a:spcPct val="90000"/>
              </a:lnSpc>
              <a:spcBef>
                <a:spcPts val="1004"/>
              </a:spcBef>
              <a:buFont typeface="Arial" panose="020B0604020202020204" pitchFamily="34" charset="0"/>
              <a:buNone/>
              <a:defRPr sz="2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8983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2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7966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6949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5932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94915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53898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12882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71865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700" b="1" dirty="0" smtClean="0">
                <a:cs typeface="Times New Roman" panose="02020603050405020304" pitchFamily="18" charset="0"/>
              </a:rPr>
              <a:t>ФИНАНСОВОЕ ОБЕСПЕЧЕНИЕ, МЛН.РУБЛЕЙ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700" b="1" dirty="0">
                <a:solidFill>
                  <a:srgbClr val="6E3838"/>
                </a:solidFill>
                <a:cs typeface="Times New Roman" panose="02020603050405020304" pitchFamily="18" charset="0"/>
              </a:rPr>
              <a:t>у</a:t>
            </a:r>
            <a:r>
              <a:rPr lang="ru-RU" sz="1700" b="1" dirty="0" smtClean="0">
                <a:solidFill>
                  <a:srgbClr val="6E3838"/>
                </a:solidFill>
                <a:cs typeface="Times New Roman" panose="02020603050405020304" pitchFamily="18" charset="0"/>
              </a:rPr>
              <a:t>ровень освоения 99,3%</a:t>
            </a:r>
            <a:endParaRPr lang="ru-RU" sz="1700" b="1" dirty="0">
              <a:solidFill>
                <a:srgbClr val="6E3838"/>
              </a:solidFill>
              <a:cs typeface="Times New Roman" panose="02020603050405020304" pitchFamily="18" charset="0"/>
            </a:endParaRPr>
          </a:p>
        </p:txBody>
      </p:sp>
      <p:sp>
        <p:nvSpPr>
          <p:cNvPr id="32" name="Подзаголовок 4"/>
          <p:cNvSpPr txBox="1">
            <a:spLocks/>
          </p:cNvSpPr>
          <p:nvPr/>
        </p:nvSpPr>
        <p:spPr>
          <a:xfrm>
            <a:off x="487963" y="2223913"/>
            <a:ext cx="4829622" cy="3151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7966" rtl="0" eaLnBrk="1" latinLnBrk="0" hangingPunct="1">
              <a:lnSpc>
                <a:spcPct val="90000"/>
              </a:lnSpc>
              <a:spcBef>
                <a:spcPts val="1004"/>
              </a:spcBef>
              <a:buFont typeface="Arial" panose="020B0604020202020204" pitchFamily="34" charset="0"/>
              <a:buNone/>
              <a:defRPr sz="2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8983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2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7966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6949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5932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94915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53898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12882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71865" indent="0" algn="ctr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None/>
              <a:defRPr sz="16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700" b="1" dirty="0" smtClean="0">
                <a:cs typeface="Times New Roman" panose="02020603050405020304" pitchFamily="18" charset="0"/>
              </a:rPr>
              <a:t>ЦЕЛЬ ГОСУДАРСТВЕННОЙ ПРОГРАММЫ</a:t>
            </a:r>
            <a:endParaRPr lang="ru-RU" sz="1700" b="1" dirty="0">
              <a:solidFill>
                <a:srgbClr val="6E3838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40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62" y="-24935"/>
            <a:ext cx="4108538" cy="93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C567C77-E1F5-B046-BA27-CDE1EB8EB7EF}"/>
              </a:ext>
            </a:extLst>
          </p:cNvPr>
          <p:cNvSpPr/>
          <p:nvPr/>
        </p:nvSpPr>
        <p:spPr>
          <a:xfrm>
            <a:off x="1602751" y="543229"/>
            <a:ext cx="114445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cs typeface="Times New Roman" panose="02020603050405020304" pitchFamily="18" charset="0"/>
              </a:rPr>
              <a:t>Результаты реализации государственной программы</a:t>
            </a:r>
            <a:endParaRPr lang="ru-RU" sz="2800" dirty="0">
              <a:cs typeface="Times New Roman" panose="02020603050405020304" pitchFamily="18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2</a:t>
            </a:fld>
            <a:endParaRPr lang="ru-RU"/>
          </a:p>
        </p:txBody>
      </p:sp>
      <p:sp>
        <p:nvSpPr>
          <p:cNvPr id="6" name="Google Shape;492;p18">
            <a:extLst>
              <a:ext uri="{FF2B5EF4-FFF2-40B4-BE49-F238E27FC236}">
                <a16:creationId xmlns:a16="http://schemas.microsoft.com/office/drawing/2014/main" id="{2EA327CB-2D2F-B344-AC61-7CBE57B3A1B2}"/>
              </a:ext>
            </a:extLst>
          </p:cNvPr>
          <p:cNvSpPr/>
          <p:nvPr/>
        </p:nvSpPr>
        <p:spPr>
          <a:xfrm>
            <a:off x="242697" y="1259258"/>
            <a:ext cx="11560300" cy="444451"/>
          </a:xfrm>
          <a:prstGeom prst="roundRect">
            <a:avLst>
              <a:gd name="adj" fmla="val 10098"/>
            </a:avLst>
          </a:prstGeom>
          <a:solidFill>
            <a:srgbClr val="36609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r>
              <a:rPr lang="ru-RU" sz="2000" b="1" dirty="0">
                <a:solidFill>
                  <a:schemeClr val="bg1"/>
                </a:solidFill>
                <a:cs typeface="Times New Roman" panose="02020603050405020304" pitchFamily="18" charset="0"/>
              </a:rPr>
              <a:t>КПМ «Обеспечение деятельности мировых судей»</a:t>
            </a:r>
          </a:p>
        </p:txBody>
      </p:sp>
      <p:sp>
        <p:nvSpPr>
          <p:cNvPr id="9" name="Google Shape;492;p18">
            <a:extLst>
              <a:ext uri="{FF2B5EF4-FFF2-40B4-BE49-F238E27FC236}">
                <a16:creationId xmlns:a16="http://schemas.microsoft.com/office/drawing/2014/main" id="{F2124810-E30B-D545-8735-EBE6B957D6EA}"/>
              </a:ext>
            </a:extLst>
          </p:cNvPr>
          <p:cNvSpPr/>
          <p:nvPr/>
        </p:nvSpPr>
        <p:spPr>
          <a:xfrm>
            <a:off x="463295" y="4791456"/>
            <a:ext cx="3902979" cy="1847544"/>
          </a:xfrm>
          <a:prstGeom prst="roundRect">
            <a:avLst>
              <a:gd name="adj" fmla="val 4593"/>
            </a:avLst>
          </a:prstGeom>
          <a:solidFill>
            <a:schemeClr val="bg1"/>
          </a:solidFill>
          <a:ln w="25400" cap="flat" cmpd="sng">
            <a:solidFill>
              <a:srgbClr val="36609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C00000"/>
              </a:buClr>
            </a:pPr>
            <a:r>
              <a:rPr lang="ru-RU" sz="2000" dirty="0" smtClean="0">
                <a:cs typeface="Times New Roman" panose="02020603050405020304" pitchFamily="18" charset="0"/>
              </a:rPr>
              <a:t>Капитальный ремонт объекта недвижимости по адресу:                г. Киров, ул. Советская, д. 29, </a:t>
            </a:r>
          </a:p>
          <a:p>
            <a:pPr algn="ctr">
              <a:buClr>
                <a:srgbClr val="C00000"/>
              </a:buClr>
            </a:pPr>
            <a:r>
              <a:rPr lang="ru-RU" sz="2000" dirty="0" smtClean="0">
                <a:cs typeface="Times New Roman" panose="02020603050405020304" pitchFamily="18" charset="0"/>
              </a:rPr>
              <a:t>на сумму </a:t>
            </a:r>
          </a:p>
          <a:p>
            <a:pPr algn="ctr">
              <a:buClr>
                <a:srgbClr val="C00000"/>
              </a:buClr>
            </a:pPr>
            <a:r>
              <a:rPr lang="ru-RU" sz="3200" b="1" dirty="0" smtClean="0">
                <a:cs typeface="Times New Roman" panose="02020603050405020304" pitchFamily="18" charset="0"/>
              </a:rPr>
              <a:t>5 849 987 руб.</a:t>
            </a:r>
            <a:endParaRPr lang="ru-RU" sz="3200" b="1" dirty="0">
              <a:cs typeface="Times New Roman" panose="02020603050405020304" pitchFamily="18" charset="0"/>
            </a:endParaRPr>
          </a:p>
        </p:txBody>
      </p:sp>
      <p:sp>
        <p:nvSpPr>
          <p:cNvPr id="10" name="Подзаголовок 4"/>
          <p:cNvSpPr txBox="1">
            <a:spLocks/>
          </p:cNvSpPr>
          <p:nvPr/>
        </p:nvSpPr>
        <p:spPr>
          <a:xfrm>
            <a:off x="150273" y="1785954"/>
            <a:ext cx="11444524" cy="8326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9492" indent="-229492" algn="l" defTabSz="917966" rtl="0" eaLnBrk="1" latinLnBrk="0" hangingPunct="1">
              <a:lnSpc>
                <a:spcPct val="90000"/>
              </a:lnSpc>
              <a:spcBef>
                <a:spcPts val="1004"/>
              </a:spcBef>
              <a:buFont typeface="Arial" panose="020B0604020202020204" pitchFamily="34" charset="0"/>
              <a:buChar char="•"/>
              <a:defRPr sz="28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475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2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458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2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6441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5424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4407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3390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42373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01356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dirty="0" smtClean="0">
                <a:cs typeface="Times New Roman" panose="02020603050405020304" pitchFamily="18" charset="0"/>
              </a:rPr>
              <a:t>Показатель: </a:t>
            </a:r>
            <a:r>
              <a:rPr lang="ru-RU" sz="1900" dirty="0" smtClean="0">
                <a:cs typeface="Times New Roman" panose="02020603050405020304" pitchFamily="18" charset="0"/>
              </a:rPr>
              <a:t>Уровень </a:t>
            </a:r>
            <a:r>
              <a:rPr lang="ru-RU" sz="1900" dirty="0" smtClean="0">
                <a:cs typeface="Times New Roman" panose="02020603050405020304" pitchFamily="18" charset="0"/>
              </a:rPr>
              <a:t>обеспеченности судебных участков мировых судей Кировской области площадью от установленной нормы</a:t>
            </a:r>
            <a:endParaRPr lang="ru-RU" sz="1900" dirty="0">
              <a:cs typeface="Times New Roman" panose="02020603050405020304" pitchFamily="18" charset="0"/>
            </a:endParaRPr>
          </a:p>
        </p:txBody>
      </p:sp>
      <p:sp>
        <p:nvSpPr>
          <p:cNvPr id="12" name="Google Shape;492;p18">
            <a:extLst>
              <a:ext uri="{FF2B5EF4-FFF2-40B4-BE49-F238E27FC236}">
                <a16:creationId xmlns:a16="http://schemas.microsoft.com/office/drawing/2014/main" id="{F2124810-E30B-D545-8735-EBE6B957D6EA}"/>
              </a:ext>
            </a:extLst>
          </p:cNvPr>
          <p:cNvSpPr/>
          <p:nvPr/>
        </p:nvSpPr>
        <p:spPr>
          <a:xfrm>
            <a:off x="4666860" y="4791456"/>
            <a:ext cx="3356646" cy="1847544"/>
          </a:xfrm>
          <a:prstGeom prst="roundRect">
            <a:avLst>
              <a:gd name="adj" fmla="val 4593"/>
            </a:avLst>
          </a:prstGeom>
          <a:solidFill>
            <a:schemeClr val="bg1"/>
          </a:solidFill>
          <a:ln w="25400" cap="flat" cmpd="sng">
            <a:solidFill>
              <a:srgbClr val="36609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C00000"/>
              </a:buClr>
            </a:pPr>
            <a:r>
              <a:rPr lang="ru-RU" sz="2000" dirty="0" smtClean="0">
                <a:cs typeface="Times New Roman" panose="02020603050405020304" pitchFamily="18" charset="0"/>
              </a:rPr>
              <a:t>Текущий ремонт 8-ми объектов недвижимости </a:t>
            </a:r>
          </a:p>
          <a:p>
            <a:pPr algn="ctr">
              <a:buClr>
                <a:srgbClr val="C00000"/>
              </a:buClr>
            </a:pPr>
            <a:r>
              <a:rPr lang="ru-RU" sz="2000" dirty="0" smtClean="0">
                <a:cs typeface="Times New Roman" panose="02020603050405020304" pitchFamily="18" charset="0"/>
              </a:rPr>
              <a:t>на сумму </a:t>
            </a:r>
          </a:p>
          <a:p>
            <a:pPr algn="ctr">
              <a:buClr>
                <a:srgbClr val="C00000"/>
              </a:buClr>
            </a:pPr>
            <a:endParaRPr lang="ru-RU" sz="1900" dirty="0" smtClean="0">
              <a:cs typeface="Times New Roman" panose="02020603050405020304" pitchFamily="18" charset="0"/>
            </a:endParaRPr>
          </a:p>
          <a:p>
            <a:pPr algn="ctr">
              <a:buClr>
                <a:srgbClr val="C00000"/>
              </a:buClr>
            </a:pPr>
            <a:r>
              <a:rPr lang="ru-RU" sz="3200" b="1" dirty="0" smtClean="0">
                <a:cs typeface="Times New Roman" panose="02020603050405020304" pitchFamily="18" charset="0"/>
              </a:rPr>
              <a:t>4 192 764 руб.</a:t>
            </a:r>
            <a:endParaRPr lang="ru-RU" sz="3200" b="1" dirty="0">
              <a:cs typeface="Times New Roman" panose="02020603050405020304" pitchFamily="18" charset="0"/>
            </a:endParaRPr>
          </a:p>
        </p:txBody>
      </p:sp>
      <p:sp>
        <p:nvSpPr>
          <p:cNvPr id="14" name="Google Shape;492;p18">
            <a:extLst>
              <a:ext uri="{FF2B5EF4-FFF2-40B4-BE49-F238E27FC236}">
                <a16:creationId xmlns:a16="http://schemas.microsoft.com/office/drawing/2014/main" id="{F2124810-E30B-D545-8735-EBE6B957D6EA}"/>
              </a:ext>
            </a:extLst>
          </p:cNvPr>
          <p:cNvSpPr/>
          <p:nvPr/>
        </p:nvSpPr>
        <p:spPr>
          <a:xfrm>
            <a:off x="8279169" y="4791455"/>
            <a:ext cx="3523828" cy="1881241"/>
          </a:xfrm>
          <a:prstGeom prst="roundRect">
            <a:avLst>
              <a:gd name="adj" fmla="val 4593"/>
            </a:avLst>
          </a:prstGeom>
          <a:solidFill>
            <a:schemeClr val="bg1"/>
          </a:solidFill>
          <a:ln w="25400" cap="flat" cmpd="sng">
            <a:solidFill>
              <a:srgbClr val="36609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>
              <a:buClr>
                <a:srgbClr val="C00000"/>
              </a:buClr>
            </a:pPr>
            <a:r>
              <a:rPr lang="ru-RU" sz="2000" dirty="0" smtClean="0">
                <a:cs typeface="Times New Roman" panose="02020603050405020304" pitchFamily="18" charset="0"/>
              </a:rPr>
              <a:t>Организовано получение дополнительного профессионального образования </a:t>
            </a:r>
            <a:r>
              <a:rPr lang="ru-RU" sz="2800" b="1" dirty="0" smtClean="0">
                <a:cs typeface="Times New Roman" panose="02020603050405020304" pitchFamily="18" charset="0"/>
              </a:rPr>
              <a:t>10 </a:t>
            </a:r>
            <a:r>
              <a:rPr lang="ru-RU" sz="2000" dirty="0" smtClean="0">
                <a:cs typeface="Times New Roman" panose="02020603050405020304" pitchFamily="18" charset="0"/>
              </a:rPr>
              <a:t>мировыми судьями Кировской области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2451966938"/>
              </p:ext>
            </p:extLst>
          </p:nvPr>
        </p:nvGraphicFramePr>
        <p:xfrm>
          <a:off x="934103" y="2512048"/>
          <a:ext cx="7465513" cy="2108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8813663" y="3247313"/>
            <a:ext cx="319958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 smtClean="0">
                <a:solidFill>
                  <a:srgbClr val="366091"/>
                </a:solidFill>
                <a:cs typeface="Times New Roman" panose="02020603050405020304" pitchFamily="18" charset="0"/>
              </a:rPr>
              <a:t>Значение достигнуто</a:t>
            </a:r>
            <a:endParaRPr lang="ru-RU" sz="2800" dirty="0">
              <a:solidFill>
                <a:srgbClr val="366091"/>
              </a:solidFill>
              <a:cs typeface="Times New Roman" panose="02020603050405020304" pitchFamily="18" charset="0"/>
            </a:endParaRPr>
          </a:p>
        </p:txBody>
      </p:sp>
      <p:pic>
        <p:nvPicPr>
          <p:cNvPr id="15" name="Объект 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54" b="9984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4235" y="3239571"/>
            <a:ext cx="338856" cy="362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85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3</a:t>
            </a:fld>
            <a:endParaRPr lang="ru-RU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36" y="2523415"/>
            <a:ext cx="6029863" cy="45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492;p18">
            <a:extLst>
              <a:ext uri="{FF2B5EF4-FFF2-40B4-BE49-F238E27FC236}">
                <a16:creationId xmlns:a16="http://schemas.microsoft.com/office/drawing/2014/main" id="{2EA327CB-2D2F-B344-AC61-7CBE57B3A1B2}"/>
              </a:ext>
            </a:extLst>
          </p:cNvPr>
          <p:cNvSpPr/>
          <p:nvPr/>
        </p:nvSpPr>
        <p:spPr>
          <a:xfrm>
            <a:off x="210231" y="1282131"/>
            <a:ext cx="11576903" cy="415657"/>
          </a:xfrm>
          <a:prstGeom prst="roundRect">
            <a:avLst>
              <a:gd name="adj" fmla="val 10098"/>
            </a:avLst>
          </a:prstGeom>
          <a:solidFill>
            <a:srgbClr val="36609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r>
              <a:rPr lang="ru-RU" sz="2000" b="1" dirty="0">
                <a:solidFill>
                  <a:schemeClr val="bg1"/>
                </a:solidFill>
                <a:cs typeface="Times New Roman" panose="02020603050405020304" pitchFamily="18" charset="0"/>
              </a:rPr>
              <a:t>КПМ «Осуществление государственной регистрации актов гражданского состояния»</a:t>
            </a:r>
          </a:p>
        </p:txBody>
      </p:sp>
      <p:sp>
        <p:nvSpPr>
          <p:cNvPr id="9" name="Подзаголовок 4"/>
          <p:cNvSpPr txBox="1">
            <a:spLocks/>
          </p:cNvSpPr>
          <p:nvPr/>
        </p:nvSpPr>
        <p:spPr>
          <a:xfrm>
            <a:off x="147036" y="1735280"/>
            <a:ext cx="11942855" cy="9429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9492" indent="-229492" algn="l" defTabSz="917966" rtl="0" eaLnBrk="1" latinLnBrk="0" hangingPunct="1">
              <a:lnSpc>
                <a:spcPct val="90000"/>
              </a:lnSpc>
              <a:spcBef>
                <a:spcPts val="1004"/>
              </a:spcBef>
              <a:buFont typeface="Arial" panose="020B0604020202020204" pitchFamily="34" charset="0"/>
              <a:buChar char="•"/>
              <a:defRPr sz="28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475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2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458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2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6441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5424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4407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3390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42373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01356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dirty="0" smtClean="0">
                <a:cs typeface="Times New Roman" panose="02020603050405020304" pitchFamily="18" charset="0"/>
              </a:rPr>
              <a:t>Показатель: </a:t>
            </a:r>
            <a:r>
              <a:rPr lang="ru-RU" sz="1900" dirty="0" smtClean="0">
                <a:cs typeface="Times New Roman" panose="02020603050405020304" pitchFamily="18" charset="0"/>
              </a:rPr>
              <a:t>Доля </a:t>
            </a:r>
            <a:r>
              <a:rPr lang="ru-RU" sz="1900" dirty="0" smtClean="0">
                <a:cs typeface="Times New Roman" panose="02020603050405020304" pitchFamily="18" charset="0"/>
              </a:rPr>
              <a:t>граждан, удовлетворенных качеством услуг в сфере государственной регистрации актов гражданского состояния, в общем числе опрошенных</a:t>
            </a:r>
            <a:endParaRPr lang="ru-RU" sz="1900" dirty="0">
              <a:cs typeface="Times New Roman" panose="02020603050405020304" pitchFamily="18" charset="0"/>
            </a:endParaRPr>
          </a:p>
        </p:txBody>
      </p:sp>
      <p:sp>
        <p:nvSpPr>
          <p:cNvPr id="11" name="Подзаголовок 4"/>
          <p:cNvSpPr txBox="1">
            <a:spLocks/>
          </p:cNvSpPr>
          <p:nvPr/>
        </p:nvSpPr>
        <p:spPr>
          <a:xfrm>
            <a:off x="210231" y="6079723"/>
            <a:ext cx="6203094" cy="6356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9492" indent="-229492" algn="l" defTabSz="917966" rtl="0" eaLnBrk="1" latinLnBrk="0" hangingPunct="1">
              <a:lnSpc>
                <a:spcPct val="90000"/>
              </a:lnSpc>
              <a:spcBef>
                <a:spcPts val="1004"/>
              </a:spcBef>
              <a:buFont typeface="Arial" panose="020B0604020202020204" pitchFamily="34" charset="0"/>
              <a:buChar char="•"/>
              <a:defRPr sz="28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475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2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458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2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6441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5424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4407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3390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42373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01356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dirty="0" smtClean="0">
                <a:cs typeface="Times New Roman" panose="02020603050405020304" pitchFamily="18" charset="0"/>
              </a:rPr>
              <a:t>Зарегистрировано </a:t>
            </a:r>
            <a:r>
              <a:rPr lang="ru-RU" sz="1900" b="1" dirty="0" smtClean="0">
                <a:solidFill>
                  <a:srgbClr val="366091"/>
                </a:solidFill>
                <a:cs typeface="Times New Roman" panose="02020603050405020304" pitchFamily="18" charset="0"/>
              </a:rPr>
              <a:t>38 829 </a:t>
            </a:r>
            <a:r>
              <a:rPr lang="ru-RU" sz="1900" dirty="0" smtClean="0">
                <a:cs typeface="Times New Roman" panose="02020603050405020304" pitchFamily="18" charset="0"/>
              </a:rPr>
              <a:t>актов гражданского состояния, исполнено </a:t>
            </a:r>
            <a:r>
              <a:rPr lang="ru-RU" sz="1900" b="1" dirty="0" smtClean="0">
                <a:solidFill>
                  <a:srgbClr val="366091"/>
                </a:solidFill>
                <a:cs typeface="Times New Roman" panose="02020603050405020304" pitchFamily="18" charset="0"/>
              </a:rPr>
              <a:t>248 882 </a:t>
            </a:r>
            <a:r>
              <a:rPr lang="ru-RU" sz="1900" dirty="0" smtClean="0">
                <a:cs typeface="Times New Roman" panose="02020603050405020304" pitchFamily="18" charset="0"/>
              </a:rPr>
              <a:t>юридически значимых действий</a:t>
            </a:r>
            <a:endParaRPr lang="ru-RU" sz="1900" dirty="0"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62" y="-24935"/>
            <a:ext cx="4108538" cy="93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C567C77-E1F5-B046-BA27-CDE1EB8EB7EF}"/>
              </a:ext>
            </a:extLst>
          </p:cNvPr>
          <p:cNvSpPr/>
          <p:nvPr/>
        </p:nvSpPr>
        <p:spPr>
          <a:xfrm>
            <a:off x="1600054" y="547519"/>
            <a:ext cx="118448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cs typeface="Times New Roman" panose="02020603050405020304" pitchFamily="18" charset="0"/>
              </a:rPr>
              <a:t>Результаты реализации государственной программы</a:t>
            </a:r>
            <a:endParaRPr lang="ru-RU" sz="2800" dirty="0"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667443822"/>
              </p:ext>
            </p:extLst>
          </p:nvPr>
        </p:nvGraphicFramePr>
        <p:xfrm>
          <a:off x="6352391" y="2989329"/>
          <a:ext cx="6375748" cy="2230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8927747" y="2562385"/>
            <a:ext cx="319958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 smtClean="0">
                <a:solidFill>
                  <a:srgbClr val="366091"/>
                </a:solidFill>
                <a:cs typeface="Times New Roman" panose="02020603050405020304" pitchFamily="18" charset="0"/>
              </a:rPr>
              <a:t>Значение достигнуто</a:t>
            </a:r>
            <a:endParaRPr lang="ru-RU" sz="2400" dirty="0">
              <a:solidFill>
                <a:srgbClr val="366091"/>
              </a:solidFill>
              <a:cs typeface="Times New Roman" panose="02020603050405020304" pitchFamily="18" charset="0"/>
            </a:endParaRPr>
          </a:p>
        </p:txBody>
      </p:sp>
      <p:pic>
        <p:nvPicPr>
          <p:cNvPr id="16" name="Объект 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54" b="9984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8319" y="2562385"/>
            <a:ext cx="338856" cy="362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62" y="-24935"/>
            <a:ext cx="4108538" cy="93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8D8E1A3-B80A-274C-9B65-C3746CA7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A689C-0428-2041-A422-96CC7CA87939}" type="slidenum">
              <a:rPr lang="ru-RU" smtClean="0"/>
              <a:t>4</a:t>
            </a:fld>
            <a:endParaRPr lang="ru-RU"/>
          </a:p>
        </p:txBody>
      </p:sp>
      <p:sp>
        <p:nvSpPr>
          <p:cNvPr id="8" name="Google Shape;492;p18">
            <a:extLst>
              <a:ext uri="{FF2B5EF4-FFF2-40B4-BE49-F238E27FC236}">
                <a16:creationId xmlns:a16="http://schemas.microsoft.com/office/drawing/2014/main" id="{2EA327CB-2D2F-B344-AC61-7CBE57B3A1B2}"/>
              </a:ext>
            </a:extLst>
          </p:cNvPr>
          <p:cNvSpPr/>
          <p:nvPr/>
        </p:nvSpPr>
        <p:spPr>
          <a:xfrm>
            <a:off x="211797" y="1243253"/>
            <a:ext cx="11818723" cy="484237"/>
          </a:xfrm>
          <a:prstGeom prst="roundRect">
            <a:avLst>
              <a:gd name="adj" fmla="val 10098"/>
            </a:avLst>
          </a:prstGeom>
          <a:solidFill>
            <a:srgbClr val="36609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r>
              <a:rPr lang="ru-RU" sz="2000" b="1" dirty="0">
                <a:solidFill>
                  <a:schemeClr val="bg1"/>
                </a:solidFill>
                <a:cs typeface="Times New Roman" panose="02020603050405020304" pitchFamily="18" charset="0"/>
              </a:rPr>
              <a:t>КПМ «Обеспечение верховенства закона и защиты прав и свобод человека и гражданина»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C567C77-E1F5-B046-BA27-CDE1EB8EB7EF}"/>
              </a:ext>
            </a:extLst>
          </p:cNvPr>
          <p:cNvSpPr/>
          <p:nvPr/>
        </p:nvSpPr>
        <p:spPr>
          <a:xfrm>
            <a:off x="1616191" y="564353"/>
            <a:ext cx="82877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cs typeface="Times New Roman" panose="02020603050405020304" pitchFamily="18" charset="0"/>
              </a:rPr>
              <a:t>Результаты реализации государственной программы</a:t>
            </a:r>
            <a:endParaRPr lang="ru-RU" sz="2800" dirty="0">
              <a:cs typeface="Times New Roman" panose="02020603050405020304" pitchFamily="18" charset="0"/>
            </a:endParaRPr>
          </a:p>
        </p:txBody>
      </p:sp>
      <p:sp>
        <p:nvSpPr>
          <p:cNvPr id="12" name="Подзаголовок 4"/>
          <p:cNvSpPr txBox="1">
            <a:spLocks/>
          </p:cNvSpPr>
          <p:nvPr/>
        </p:nvSpPr>
        <p:spPr>
          <a:xfrm>
            <a:off x="148719" y="1739926"/>
            <a:ext cx="11942855" cy="411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9492" indent="-229492" algn="l" defTabSz="917966" rtl="0" eaLnBrk="1" latinLnBrk="0" hangingPunct="1">
              <a:lnSpc>
                <a:spcPct val="90000"/>
              </a:lnSpc>
              <a:spcBef>
                <a:spcPts val="1004"/>
              </a:spcBef>
              <a:buFont typeface="Arial" panose="020B0604020202020204" pitchFamily="34" charset="0"/>
              <a:buChar char="•"/>
              <a:defRPr sz="28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475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2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458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2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6441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5424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4407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3390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42373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01356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dirty="0" smtClean="0">
                <a:cs typeface="Times New Roman" panose="02020603050405020304" pitchFamily="18" charset="0"/>
              </a:rPr>
              <a:t>Показатель: </a:t>
            </a:r>
            <a:r>
              <a:rPr lang="ru-RU" sz="1900" dirty="0" smtClean="0">
                <a:cs typeface="Times New Roman" panose="02020603050405020304" pitchFamily="18" charset="0"/>
              </a:rPr>
              <a:t>Количество </a:t>
            </a:r>
            <a:r>
              <a:rPr lang="ru-RU" sz="1900" dirty="0" smtClean="0">
                <a:cs typeface="Times New Roman" panose="02020603050405020304" pitchFamily="18" charset="0"/>
              </a:rPr>
              <a:t>граждан, которым оказана бесплатная юридическая помощь</a:t>
            </a:r>
            <a:endParaRPr lang="ru-RU" sz="1900" dirty="0">
              <a:cs typeface="Times New Roman" panose="02020603050405020304" pitchFamily="18" charset="0"/>
            </a:endParaRPr>
          </a:p>
        </p:txBody>
      </p:sp>
      <p:pic>
        <p:nvPicPr>
          <p:cNvPr id="15" name="Объект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54" b="9984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530" y="2324126"/>
            <a:ext cx="338856" cy="362779"/>
          </a:xfrm>
        </p:spPr>
      </p:pic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475423913"/>
              </p:ext>
            </p:extLst>
          </p:nvPr>
        </p:nvGraphicFramePr>
        <p:xfrm>
          <a:off x="2918564" y="2106554"/>
          <a:ext cx="5606690" cy="1275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8694682" y="2339073"/>
            <a:ext cx="310021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 smtClean="0">
                <a:solidFill>
                  <a:srgbClr val="366091"/>
                </a:solidFill>
                <a:cs typeface="Times New Roman" panose="02020603050405020304" pitchFamily="18" charset="0"/>
              </a:rPr>
              <a:t>Значение достигнуто</a:t>
            </a:r>
            <a:endParaRPr lang="ru-RU" sz="2400" dirty="0">
              <a:solidFill>
                <a:srgbClr val="366091"/>
              </a:solidFill>
              <a:cs typeface="Times New Roman" panose="02020603050405020304" pitchFamily="18" charset="0"/>
            </a:endParaRPr>
          </a:p>
        </p:txBody>
      </p:sp>
      <p:sp>
        <p:nvSpPr>
          <p:cNvPr id="20" name="Подзаголовок 4"/>
          <p:cNvSpPr txBox="1">
            <a:spLocks/>
          </p:cNvSpPr>
          <p:nvPr/>
        </p:nvSpPr>
        <p:spPr>
          <a:xfrm>
            <a:off x="180258" y="3886238"/>
            <a:ext cx="11879776" cy="10266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9492" indent="-229492" algn="l" defTabSz="917966" rtl="0" eaLnBrk="1" latinLnBrk="0" hangingPunct="1">
              <a:lnSpc>
                <a:spcPct val="90000"/>
              </a:lnSpc>
              <a:spcBef>
                <a:spcPts val="1004"/>
              </a:spcBef>
              <a:buFont typeface="Arial" panose="020B0604020202020204" pitchFamily="34" charset="0"/>
              <a:buChar char="•"/>
              <a:defRPr sz="281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475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24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7458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2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6441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5424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4407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3390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42373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01356" indent="-229492" algn="l" defTabSz="917966" rtl="0" eaLnBrk="1" latinLnBrk="0" hangingPunct="1">
              <a:lnSpc>
                <a:spcPct val="90000"/>
              </a:lnSpc>
              <a:spcBef>
                <a:spcPts val="502"/>
              </a:spcBef>
              <a:buFont typeface="Arial" panose="020B0604020202020204" pitchFamily="34" charset="0"/>
              <a:buChar char="•"/>
              <a:defRPr sz="180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900" dirty="0" smtClean="0">
                <a:cs typeface="Times New Roman" panose="02020603050405020304" pitchFamily="18" charset="0"/>
              </a:rPr>
              <a:t>Показатель: Доля списков кандидатов в присяжные заседатели Кировской области для федеральных судов общей юрисдикции, опубликованных в средствах массовой информации муниципальных образований Кировской области, от общего количества списков, подлежащих публикации</a:t>
            </a:r>
            <a:endParaRPr lang="ru-RU" sz="1900" dirty="0">
              <a:cs typeface="Times New Roman" panose="02020603050405020304" pitchFamily="18" charset="0"/>
            </a:endParaRPr>
          </a:p>
        </p:txBody>
      </p:sp>
      <p:graphicFrame>
        <p:nvGraphicFramePr>
          <p:cNvPr id="22" name="Диаграмма 21"/>
          <p:cNvGraphicFramePr/>
          <p:nvPr>
            <p:extLst>
              <p:ext uri="{D42A27DB-BD31-4B8C-83A1-F6EECF244321}">
                <p14:modId xmlns:p14="http://schemas.microsoft.com/office/powerpoint/2010/main" val="3358947646"/>
              </p:ext>
            </p:extLst>
          </p:nvPr>
        </p:nvGraphicFramePr>
        <p:xfrm>
          <a:off x="2596741" y="4912859"/>
          <a:ext cx="6326617" cy="1415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8694682" y="5340611"/>
            <a:ext cx="310021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 smtClean="0">
                <a:solidFill>
                  <a:srgbClr val="366091"/>
                </a:solidFill>
                <a:cs typeface="Times New Roman" panose="02020603050405020304" pitchFamily="18" charset="0"/>
              </a:rPr>
              <a:t>Значение достигнуто</a:t>
            </a:r>
            <a:endParaRPr lang="ru-RU" sz="2800" dirty="0">
              <a:solidFill>
                <a:srgbClr val="366091"/>
              </a:solidFill>
              <a:cs typeface="Times New Roman" panose="02020603050405020304" pitchFamily="18" charset="0"/>
            </a:endParaRPr>
          </a:p>
        </p:txBody>
      </p:sp>
      <p:pic>
        <p:nvPicPr>
          <p:cNvPr id="24" name="Объект 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54" b="9984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530" y="5312849"/>
            <a:ext cx="338856" cy="362779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211798" y="6406617"/>
            <a:ext cx="11495688" cy="6771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1900" dirty="0">
                <a:cs typeface="Times New Roman" panose="02020603050405020304" pitchFamily="18" charset="0"/>
              </a:rPr>
              <a:t>В </a:t>
            </a:r>
            <a:r>
              <a:rPr lang="ru-RU" sz="1900" dirty="0" smtClean="0">
                <a:cs typeface="Times New Roman" panose="02020603050405020304" pitchFamily="18" charset="0"/>
              </a:rPr>
              <a:t>2025 </a:t>
            </a:r>
            <a:r>
              <a:rPr lang="ru-RU" sz="1900" dirty="0">
                <a:cs typeface="Times New Roman" panose="02020603050405020304" pitchFamily="18" charset="0"/>
              </a:rPr>
              <a:t>году внесены изменения и дополнения в общие и запасные списки кандидатов в присяжные заседатели </a:t>
            </a:r>
            <a:r>
              <a:rPr lang="ru-RU" sz="1900" dirty="0" smtClean="0">
                <a:cs typeface="Times New Roman" panose="02020603050405020304" pitchFamily="18" charset="0"/>
              </a:rPr>
              <a:t>в количестве  </a:t>
            </a:r>
            <a:r>
              <a:rPr lang="ru-RU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          </a:t>
            </a:r>
            <a:r>
              <a:rPr lang="ru-RU" sz="1900" dirty="0" smtClean="0">
                <a:cs typeface="Times New Roman" panose="02020603050405020304" pitchFamily="18" charset="0"/>
              </a:rPr>
              <a:t>  кандидатов</a:t>
            </a:r>
            <a:r>
              <a:rPr lang="ru-RU" sz="1900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" name="Объект 4"/>
          <p:cNvSpPr txBox="1">
            <a:spLocks/>
          </p:cNvSpPr>
          <p:nvPr/>
        </p:nvSpPr>
        <p:spPr>
          <a:xfrm>
            <a:off x="2793276" y="6682756"/>
            <a:ext cx="1304100" cy="5165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400" b="1" dirty="0" smtClean="0">
                <a:solidFill>
                  <a:srgbClr val="366091"/>
                </a:solidFill>
                <a:cs typeface="Times New Roman" panose="02020603050405020304" pitchFamily="18" charset="0"/>
              </a:rPr>
              <a:t>3 067</a:t>
            </a:r>
            <a:endParaRPr lang="ru-RU" sz="2400" b="1" dirty="0">
              <a:solidFill>
                <a:srgbClr val="36609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75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10931</TotalTime>
  <Words>355</Words>
  <Application>Microsoft Office PowerPoint</Application>
  <PresentationFormat>Произвольный</PresentationFormat>
  <Paragraphs>51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Зорина</cp:lastModifiedBy>
  <cp:revision>154</cp:revision>
  <dcterms:created xsi:type="dcterms:W3CDTF">2019-09-18T12:34:40Z</dcterms:created>
  <dcterms:modified xsi:type="dcterms:W3CDTF">2026-02-17T13:28:17Z</dcterms:modified>
</cp:coreProperties>
</file>